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entation.xml" ContentType="application/vnd.openxmlformats-officedocument.presentationml.presentation.main+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slideMasters/slideMaster1.xml" ContentType="application/vnd.openxmlformats-officedocument.presentationml.slideMaster+xml"/>
  <Override PartName="/ppt/notesSlides/notesSlide1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256" r:id="rId2"/>
    <p:sldId id="261" r:id="rId3"/>
    <p:sldId id="260" r:id="rId4"/>
    <p:sldId id="266" r:id="rId5"/>
    <p:sldId id="258" r:id="rId6"/>
    <p:sldId id="269" r:id="rId7"/>
    <p:sldId id="262" r:id="rId8"/>
    <p:sldId id="270" r:id="rId9"/>
    <p:sldId id="271" r:id="rId10"/>
    <p:sldId id="273" r:id="rId11"/>
    <p:sldId id="274" r:id="rId12"/>
    <p:sldId id="275" r:id="rId13"/>
    <p:sldId id="276" r:id="rId14"/>
    <p:sldId id="278" r:id="rId15"/>
    <p:sldId id="279" r:id="rId16"/>
    <p:sldId id="280" r:id="rId17"/>
    <p:sldId id="281" r:id="rId18"/>
    <p:sldId id="282" r:id="rId19"/>
    <p:sldId id="283" r:id="rId20"/>
    <p:sldId id="284" r:id="rId21"/>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60"/>
    <p:restoredTop sz="70050" autoAdjust="0"/>
  </p:normalViewPr>
  <p:slideViewPr>
    <p:cSldViewPr snapToGrid="0" snapToObjects="1">
      <p:cViewPr varScale="1">
        <p:scale>
          <a:sx n="51" d="100"/>
          <a:sy n="51" d="100"/>
        </p:scale>
        <p:origin x="1848"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F75011-C709-BD4E-B03A-188C280F6F44}" type="datetimeFigureOut">
              <a:rPr lang="es-ES_tradnl" smtClean="0"/>
              <a:t>09/03/2020</a:t>
            </a:fld>
            <a:endParaRPr lang="es-ES_tradnl"/>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DD17C-075E-9846-ACC8-AFE1AAAB0109}" type="slidenum">
              <a:rPr lang="es-ES_tradnl" smtClean="0"/>
              <a:t>‹Nº›</a:t>
            </a:fld>
            <a:endParaRPr lang="es-ES_tradnl"/>
          </a:p>
        </p:txBody>
      </p:sp>
    </p:spTree>
    <p:extLst>
      <p:ext uri="{BB962C8B-B14F-4D97-AF65-F5344CB8AC3E}">
        <p14:creationId xmlns:p14="http://schemas.microsoft.com/office/powerpoint/2010/main" val="517145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53DDD17C-075E-9846-ACC8-AFE1AAAB0109}" type="slidenum">
              <a:rPr lang="es-ES_tradnl" smtClean="0"/>
              <a:t>1</a:t>
            </a:fld>
            <a:endParaRPr lang="es-ES_tradnl"/>
          </a:p>
        </p:txBody>
      </p:sp>
    </p:spTree>
    <p:extLst>
      <p:ext uri="{BB962C8B-B14F-4D97-AF65-F5344CB8AC3E}">
        <p14:creationId xmlns:p14="http://schemas.microsoft.com/office/powerpoint/2010/main" val="805158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fld id="{53DDD17C-075E-9846-ACC8-AFE1AAAB0109}" type="slidenum">
              <a:rPr lang="es-ES_tradnl" smtClean="0"/>
              <a:t>10</a:t>
            </a:fld>
            <a:endParaRPr lang="es-ES_tradnl"/>
          </a:p>
        </p:txBody>
      </p:sp>
    </p:spTree>
    <p:extLst>
      <p:ext uri="{BB962C8B-B14F-4D97-AF65-F5344CB8AC3E}">
        <p14:creationId xmlns:p14="http://schemas.microsoft.com/office/powerpoint/2010/main" val="2198583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fld id="{53DDD17C-075E-9846-ACC8-AFE1AAAB0109}" type="slidenum">
              <a:rPr lang="es-ES_tradnl" smtClean="0"/>
              <a:t>11</a:t>
            </a:fld>
            <a:endParaRPr lang="es-ES_tradnl"/>
          </a:p>
        </p:txBody>
      </p:sp>
    </p:spTree>
    <p:extLst>
      <p:ext uri="{BB962C8B-B14F-4D97-AF65-F5344CB8AC3E}">
        <p14:creationId xmlns:p14="http://schemas.microsoft.com/office/powerpoint/2010/main" val="3676775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fld id="{53DDD17C-075E-9846-ACC8-AFE1AAAB0109}" type="slidenum">
              <a:rPr lang="es-ES_tradnl" smtClean="0"/>
              <a:t>12</a:t>
            </a:fld>
            <a:endParaRPr lang="es-ES_tradnl"/>
          </a:p>
        </p:txBody>
      </p:sp>
    </p:spTree>
    <p:extLst>
      <p:ext uri="{BB962C8B-B14F-4D97-AF65-F5344CB8AC3E}">
        <p14:creationId xmlns:p14="http://schemas.microsoft.com/office/powerpoint/2010/main" val="3843646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fld id="{53DDD17C-075E-9846-ACC8-AFE1AAAB0109}" type="slidenum">
              <a:rPr lang="es-ES_tradnl" smtClean="0"/>
              <a:t>13</a:t>
            </a:fld>
            <a:endParaRPr lang="es-ES_tradnl"/>
          </a:p>
        </p:txBody>
      </p:sp>
    </p:spTree>
    <p:extLst>
      <p:ext uri="{BB962C8B-B14F-4D97-AF65-F5344CB8AC3E}">
        <p14:creationId xmlns:p14="http://schemas.microsoft.com/office/powerpoint/2010/main" val="4288820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fld id="{53DDD17C-075E-9846-ACC8-AFE1AAAB0109}" type="slidenum">
              <a:rPr lang="es-ES_tradnl" smtClean="0"/>
              <a:t>14</a:t>
            </a:fld>
            <a:endParaRPr lang="es-ES_tradnl"/>
          </a:p>
        </p:txBody>
      </p:sp>
    </p:spTree>
    <p:extLst>
      <p:ext uri="{BB962C8B-B14F-4D97-AF65-F5344CB8AC3E}">
        <p14:creationId xmlns:p14="http://schemas.microsoft.com/office/powerpoint/2010/main" val="28839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fld id="{53DDD17C-075E-9846-ACC8-AFE1AAAB0109}" type="slidenum">
              <a:rPr lang="es-ES_tradnl" smtClean="0"/>
              <a:t>15</a:t>
            </a:fld>
            <a:endParaRPr lang="es-ES_tradnl"/>
          </a:p>
        </p:txBody>
      </p:sp>
    </p:spTree>
    <p:extLst>
      <p:ext uri="{BB962C8B-B14F-4D97-AF65-F5344CB8AC3E}">
        <p14:creationId xmlns:p14="http://schemas.microsoft.com/office/powerpoint/2010/main" val="3503647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fld id="{53DDD17C-075E-9846-ACC8-AFE1AAAB0109}" type="slidenum">
              <a:rPr lang="es-ES_tradnl" smtClean="0"/>
              <a:t>16</a:t>
            </a:fld>
            <a:endParaRPr lang="es-ES_tradnl"/>
          </a:p>
        </p:txBody>
      </p:sp>
    </p:spTree>
    <p:extLst>
      <p:ext uri="{BB962C8B-B14F-4D97-AF65-F5344CB8AC3E}">
        <p14:creationId xmlns:p14="http://schemas.microsoft.com/office/powerpoint/2010/main" val="3710472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fld id="{53DDD17C-075E-9846-ACC8-AFE1AAAB0109}" type="slidenum">
              <a:rPr lang="es-ES_tradnl" smtClean="0"/>
              <a:t>17</a:t>
            </a:fld>
            <a:endParaRPr lang="es-ES_tradnl"/>
          </a:p>
        </p:txBody>
      </p:sp>
    </p:spTree>
    <p:extLst>
      <p:ext uri="{BB962C8B-B14F-4D97-AF65-F5344CB8AC3E}">
        <p14:creationId xmlns:p14="http://schemas.microsoft.com/office/powerpoint/2010/main" val="3776162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fld id="{53DDD17C-075E-9846-ACC8-AFE1AAAB0109}" type="slidenum">
              <a:rPr lang="es-ES_tradnl" smtClean="0"/>
              <a:t>18</a:t>
            </a:fld>
            <a:endParaRPr lang="es-ES_tradnl"/>
          </a:p>
        </p:txBody>
      </p:sp>
    </p:spTree>
    <p:extLst>
      <p:ext uri="{BB962C8B-B14F-4D97-AF65-F5344CB8AC3E}">
        <p14:creationId xmlns:p14="http://schemas.microsoft.com/office/powerpoint/2010/main" val="413938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fld id="{53DDD17C-075E-9846-ACC8-AFE1AAAB0109}" type="slidenum">
              <a:rPr lang="es-ES_tradnl" smtClean="0"/>
              <a:t>19</a:t>
            </a:fld>
            <a:endParaRPr lang="es-ES_tradnl"/>
          </a:p>
        </p:txBody>
      </p:sp>
    </p:spTree>
    <p:extLst>
      <p:ext uri="{BB962C8B-B14F-4D97-AF65-F5344CB8AC3E}">
        <p14:creationId xmlns:p14="http://schemas.microsoft.com/office/powerpoint/2010/main" val="1146741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s-CL" baseline="0" dirty="0"/>
          </a:p>
        </p:txBody>
      </p:sp>
      <p:sp>
        <p:nvSpPr>
          <p:cNvPr id="4" name="Slide Number Placeholder 3"/>
          <p:cNvSpPr>
            <a:spLocks noGrp="1"/>
          </p:cNvSpPr>
          <p:nvPr>
            <p:ph type="sldNum" sz="quarter" idx="10"/>
          </p:nvPr>
        </p:nvSpPr>
        <p:spPr/>
        <p:txBody>
          <a:bodyPr/>
          <a:lstStyle/>
          <a:p>
            <a:fld id="{53DDD17C-075E-9846-ACC8-AFE1AAAB0109}" type="slidenum">
              <a:rPr lang="es-ES_tradnl" smtClean="0"/>
              <a:t>2</a:t>
            </a:fld>
            <a:endParaRPr lang="es-ES_tradnl"/>
          </a:p>
        </p:txBody>
      </p:sp>
    </p:spTree>
    <p:extLst>
      <p:ext uri="{BB962C8B-B14F-4D97-AF65-F5344CB8AC3E}">
        <p14:creationId xmlns:p14="http://schemas.microsoft.com/office/powerpoint/2010/main" val="419140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fld id="{53DDD17C-075E-9846-ACC8-AFE1AAAB0109}" type="slidenum">
              <a:rPr lang="es-ES_tradnl" smtClean="0"/>
              <a:t>20</a:t>
            </a:fld>
            <a:endParaRPr lang="es-ES_tradnl"/>
          </a:p>
        </p:txBody>
      </p:sp>
    </p:spTree>
    <p:extLst>
      <p:ext uri="{BB962C8B-B14F-4D97-AF65-F5344CB8AC3E}">
        <p14:creationId xmlns:p14="http://schemas.microsoft.com/office/powerpoint/2010/main" val="1226727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fld id="{53DDD17C-075E-9846-ACC8-AFE1AAAB0109}" type="slidenum">
              <a:rPr lang="es-ES_tradnl" smtClean="0"/>
              <a:t>3</a:t>
            </a:fld>
            <a:endParaRPr lang="es-ES_tradnl"/>
          </a:p>
        </p:txBody>
      </p:sp>
    </p:spTree>
    <p:extLst>
      <p:ext uri="{BB962C8B-B14F-4D97-AF65-F5344CB8AC3E}">
        <p14:creationId xmlns:p14="http://schemas.microsoft.com/office/powerpoint/2010/main" val="419140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fld id="{53DDD17C-075E-9846-ACC8-AFE1AAAB0109}" type="slidenum">
              <a:rPr lang="es-ES_tradnl" smtClean="0"/>
              <a:t>4</a:t>
            </a:fld>
            <a:endParaRPr lang="es-ES_tradnl"/>
          </a:p>
        </p:txBody>
      </p:sp>
    </p:spTree>
    <p:extLst>
      <p:ext uri="{BB962C8B-B14F-4D97-AF65-F5344CB8AC3E}">
        <p14:creationId xmlns:p14="http://schemas.microsoft.com/office/powerpoint/2010/main" val="419140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fld id="{53DDD17C-075E-9846-ACC8-AFE1AAAB0109}" type="slidenum">
              <a:rPr lang="es-ES_tradnl" smtClean="0"/>
              <a:t>5</a:t>
            </a:fld>
            <a:endParaRPr lang="es-ES_tradnl"/>
          </a:p>
        </p:txBody>
      </p:sp>
    </p:spTree>
    <p:extLst>
      <p:ext uri="{BB962C8B-B14F-4D97-AF65-F5344CB8AC3E}">
        <p14:creationId xmlns:p14="http://schemas.microsoft.com/office/powerpoint/2010/main" val="419140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fld id="{53DDD17C-075E-9846-ACC8-AFE1AAAB0109}" type="slidenum">
              <a:rPr lang="es-ES_tradnl" smtClean="0"/>
              <a:t>6</a:t>
            </a:fld>
            <a:endParaRPr lang="es-ES_tradnl"/>
          </a:p>
        </p:txBody>
      </p:sp>
    </p:spTree>
    <p:extLst>
      <p:ext uri="{BB962C8B-B14F-4D97-AF65-F5344CB8AC3E}">
        <p14:creationId xmlns:p14="http://schemas.microsoft.com/office/powerpoint/2010/main" val="419140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fld id="{53DDD17C-075E-9846-ACC8-AFE1AAAB0109}" type="slidenum">
              <a:rPr lang="es-ES_tradnl" smtClean="0"/>
              <a:t>7</a:t>
            </a:fld>
            <a:endParaRPr lang="es-ES_tradnl"/>
          </a:p>
        </p:txBody>
      </p:sp>
    </p:spTree>
    <p:extLst>
      <p:ext uri="{BB962C8B-B14F-4D97-AF65-F5344CB8AC3E}">
        <p14:creationId xmlns:p14="http://schemas.microsoft.com/office/powerpoint/2010/main" val="419140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fld id="{53DDD17C-075E-9846-ACC8-AFE1AAAB0109}" type="slidenum">
              <a:rPr lang="es-ES_tradnl" smtClean="0"/>
              <a:t>8</a:t>
            </a:fld>
            <a:endParaRPr lang="es-ES_tradnl"/>
          </a:p>
        </p:txBody>
      </p:sp>
    </p:spTree>
    <p:extLst>
      <p:ext uri="{BB962C8B-B14F-4D97-AF65-F5344CB8AC3E}">
        <p14:creationId xmlns:p14="http://schemas.microsoft.com/office/powerpoint/2010/main" val="2910524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fld id="{53DDD17C-075E-9846-ACC8-AFE1AAAB0109}" type="slidenum">
              <a:rPr lang="es-ES_tradnl" smtClean="0"/>
              <a:t>9</a:t>
            </a:fld>
            <a:endParaRPr lang="es-ES_tradnl"/>
          </a:p>
        </p:txBody>
      </p:sp>
    </p:spTree>
    <p:extLst>
      <p:ext uri="{BB962C8B-B14F-4D97-AF65-F5344CB8AC3E}">
        <p14:creationId xmlns:p14="http://schemas.microsoft.com/office/powerpoint/2010/main" val="3853663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_tradnl"/>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endParaRPr lang="en-US" dirty="0"/>
          </a:p>
        </p:txBody>
      </p:sp>
      <p:sp>
        <p:nvSpPr>
          <p:cNvPr id="4" name="Date Placeholder 3"/>
          <p:cNvSpPr>
            <a:spLocks noGrp="1"/>
          </p:cNvSpPr>
          <p:nvPr>
            <p:ph type="dt" sz="half" idx="10"/>
          </p:nvPr>
        </p:nvSpPr>
        <p:spPr/>
        <p:txBody>
          <a:bodyPr/>
          <a:lstStyle/>
          <a:p>
            <a:fld id="{A695B75C-BACD-984B-89F0-F2E464E69181}" type="datetimeFigureOut">
              <a:rPr lang="es-ES_tradnl" smtClean="0"/>
              <a:t>09/03/2020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090AF88C-551A-4145-B08F-46C3E3B256F8}" type="slidenum">
              <a:rPr lang="es-ES_tradnl" smtClean="0"/>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A695B75C-BACD-984B-89F0-F2E464E69181}" type="datetimeFigureOut">
              <a:rPr lang="es-ES_tradnl" smtClean="0"/>
              <a:t>09/03/2020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090AF88C-551A-4145-B08F-46C3E3B256F8}" type="slidenum">
              <a:rPr lang="es-ES_tradnl" smtClean="0"/>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_tradnl"/>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A695B75C-BACD-984B-89F0-F2E464E69181}" type="datetimeFigureOut">
              <a:rPr lang="es-ES_tradnl" smtClean="0"/>
              <a:t>09/03/2020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090AF88C-551A-4145-B08F-46C3E3B256F8}" type="slidenum">
              <a:rPr lang="es-ES_tradnl" smtClean="0"/>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A695B75C-BACD-984B-89F0-F2E464E69181}" type="datetimeFigureOut">
              <a:rPr lang="es-ES_tradnl" smtClean="0"/>
              <a:t>09/03/2020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090AF88C-551A-4145-B08F-46C3E3B256F8}" type="slidenum">
              <a:rPr lang="es-ES_tradnl" smtClean="0"/>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_tradnl"/>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los estilos de texto del patrón</a:t>
            </a:r>
          </a:p>
        </p:txBody>
      </p:sp>
      <p:sp>
        <p:nvSpPr>
          <p:cNvPr id="4" name="Date Placeholder 3"/>
          <p:cNvSpPr>
            <a:spLocks noGrp="1"/>
          </p:cNvSpPr>
          <p:nvPr>
            <p:ph type="dt" sz="half" idx="10"/>
          </p:nvPr>
        </p:nvSpPr>
        <p:spPr/>
        <p:txBody>
          <a:bodyPr/>
          <a:lstStyle/>
          <a:p>
            <a:fld id="{A695B75C-BACD-984B-89F0-F2E464E69181}" type="datetimeFigureOut">
              <a:rPr lang="es-ES_tradnl" smtClean="0"/>
              <a:t>09/03/2020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090AF88C-551A-4145-B08F-46C3E3B256F8}" type="slidenum">
              <a:rPr lang="es-ES_tradnl" smtClean="0"/>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Date Placeholder 4"/>
          <p:cNvSpPr>
            <a:spLocks noGrp="1"/>
          </p:cNvSpPr>
          <p:nvPr>
            <p:ph type="dt" sz="half" idx="10"/>
          </p:nvPr>
        </p:nvSpPr>
        <p:spPr/>
        <p:txBody>
          <a:bodyPr/>
          <a:lstStyle/>
          <a:p>
            <a:fld id="{A695B75C-BACD-984B-89F0-F2E464E69181}" type="datetimeFigureOut">
              <a:rPr lang="es-ES_tradnl" smtClean="0"/>
              <a:t>09/03/2020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090AF88C-551A-4145-B08F-46C3E3B256F8}" type="slidenum">
              <a:rPr lang="es-ES_tradnl" smtClean="0"/>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_tradnl"/>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7" name="Date Placeholder 6"/>
          <p:cNvSpPr>
            <a:spLocks noGrp="1"/>
          </p:cNvSpPr>
          <p:nvPr>
            <p:ph type="dt" sz="half" idx="10"/>
          </p:nvPr>
        </p:nvSpPr>
        <p:spPr/>
        <p:txBody>
          <a:bodyPr/>
          <a:lstStyle/>
          <a:p>
            <a:fld id="{A695B75C-BACD-984B-89F0-F2E464E69181}" type="datetimeFigureOut">
              <a:rPr lang="es-ES_tradnl" smtClean="0"/>
              <a:t>09/03/2020</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090AF88C-551A-4145-B08F-46C3E3B256F8}" type="slidenum">
              <a:rPr lang="es-ES_tradnl" smtClean="0"/>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Haga clic para modificar el estilo de título del patrón</a:t>
            </a:r>
            <a:endParaRPr lang="en-US" dirty="0"/>
          </a:p>
        </p:txBody>
      </p:sp>
      <p:sp>
        <p:nvSpPr>
          <p:cNvPr id="3" name="Date Placeholder 2"/>
          <p:cNvSpPr>
            <a:spLocks noGrp="1"/>
          </p:cNvSpPr>
          <p:nvPr>
            <p:ph type="dt" sz="half" idx="10"/>
          </p:nvPr>
        </p:nvSpPr>
        <p:spPr/>
        <p:txBody>
          <a:bodyPr/>
          <a:lstStyle/>
          <a:p>
            <a:fld id="{A695B75C-BACD-984B-89F0-F2E464E69181}" type="datetimeFigureOut">
              <a:rPr lang="es-ES_tradnl" smtClean="0"/>
              <a:t>09/03/2020</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090AF88C-551A-4145-B08F-46C3E3B256F8}" type="slidenum">
              <a:rPr lang="es-ES_tradnl" smtClean="0"/>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95B75C-BACD-984B-89F0-F2E464E69181}" type="datetimeFigureOut">
              <a:rPr lang="es-ES_tradnl" smtClean="0"/>
              <a:t>09/03/2020</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090AF88C-551A-4145-B08F-46C3E3B256F8}" type="slidenum">
              <a:rPr lang="es-ES_tradnl" smtClean="0"/>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_tradnl"/>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Date Placeholder 4"/>
          <p:cNvSpPr>
            <a:spLocks noGrp="1"/>
          </p:cNvSpPr>
          <p:nvPr>
            <p:ph type="dt" sz="half" idx="10"/>
          </p:nvPr>
        </p:nvSpPr>
        <p:spPr/>
        <p:txBody>
          <a:bodyPr/>
          <a:lstStyle/>
          <a:p>
            <a:fld id="{A695B75C-BACD-984B-89F0-F2E464E69181}" type="datetimeFigureOut">
              <a:rPr lang="es-ES_tradnl" smtClean="0"/>
              <a:t>09/03/2020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090AF88C-551A-4145-B08F-46C3E3B256F8}" type="slidenum">
              <a:rPr lang="es-ES_tradnl" smtClean="0"/>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_tradnl"/>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Date Placeholder 4"/>
          <p:cNvSpPr>
            <a:spLocks noGrp="1"/>
          </p:cNvSpPr>
          <p:nvPr>
            <p:ph type="dt" sz="half" idx="10"/>
          </p:nvPr>
        </p:nvSpPr>
        <p:spPr/>
        <p:txBody>
          <a:bodyPr/>
          <a:lstStyle/>
          <a:p>
            <a:fld id="{A695B75C-BACD-984B-89F0-F2E464E69181}" type="datetimeFigureOut">
              <a:rPr lang="es-ES_tradnl" smtClean="0"/>
              <a:t>09/03/2020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090AF88C-551A-4145-B08F-46C3E3B256F8}" type="slidenum">
              <a:rPr lang="es-ES_tradnl" smtClean="0"/>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_tradnl"/>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95B75C-BACD-984B-89F0-F2E464E69181}" type="datetimeFigureOut">
              <a:rPr lang="es-ES_tradnl" smtClean="0"/>
              <a:t>09/03/2020</a:t>
            </a:fld>
            <a:endParaRPr lang="es-ES_trad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0AF88C-551A-4145-B08F-46C3E3B256F8}" type="slidenum">
              <a:rPr lang="es-ES_tradnl" smtClean="0"/>
              <a:t>‹Nº›</a:t>
            </a:fld>
            <a:endParaRPr lang="es-ES_tradnl"/>
          </a:p>
        </p:txBody>
      </p:sp>
    </p:spTree>
    <p:extLst>
      <p:ext uri="{BB962C8B-B14F-4D97-AF65-F5344CB8AC3E}">
        <p14:creationId xmlns:p14="http://schemas.microsoft.com/office/powerpoint/2010/main" val="2534792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114550" y="5975797"/>
            <a:ext cx="6846569" cy="836776"/>
          </a:xfrm>
        </p:spPr>
        <p:txBody>
          <a:bodyPr>
            <a:normAutofit/>
            <a:scene3d>
              <a:camera prst="orthographicFront"/>
              <a:lightRig rig="soft" dir="t">
                <a:rot lat="0" lon="0" rev="15600000"/>
              </a:lightRig>
            </a:scene3d>
            <a:sp3d extrusionH="57150" prstMaterial="softEdge">
              <a:bevelT w="25400" h="38100"/>
            </a:sp3d>
          </a:bodyPr>
          <a:lstStyle/>
          <a:p>
            <a:pPr algn="r"/>
            <a:r>
              <a:rPr lang="es-ES_tradnl" b="1" dirty="0">
                <a:ln/>
                <a:solidFill>
                  <a:schemeClr val="bg1"/>
                </a:solidFill>
              </a:rPr>
              <a:t>PROFESORA: BÁRBARA REBOLLEDO RAMOS </a:t>
            </a:r>
          </a:p>
        </p:txBody>
      </p:sp>
      <p:sp>
        <p:nvSpPr>
          <p:cNvPr id="4" name="1 CuadroTexto"/>
          <p:cNvSpPr txBox="1"/>
          <p:nvPr/>
        </p:nvSpPr>
        <p:spPr>
          <a:xfrm>
            <a:off x="2417749" y="4586269"/>
            <a:ext cx="4764061" cy="707886"/>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es-CL" sz="4000" b="1" i="1" dirty="0">
                <a:ln/>
                <a:solidFill>
                  <a:srgbClr val="0033CC"/>
                </a:solidFill>
              </a:rPr>
              <a:t>RESUMEN Y SÍNTESIS </a:t>
            </a:r>
          </a:p>
        </p:txBody>
      </p:sp>
    </p:spTree>
    <p:extLst>
      <p:ext uri="{BB962C8B-B14F-4D97-AF65-F5344CB8AC3E}">
        <p14:creationId xmlns:p14="http://schemas.microsoft.com/office/powerpoint/2010/main" val="1221434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613438-36ED-49DB-8712-50C9513AEEB2}"/>
              </a:ext>
            </a:extLst>
          </p:cNvPr>
          <p:cNvSpPr>
            <a:spLocks noGrp="1"/>
          </p:cNvSpPr>
          <p:nvPr>
            <p:ph type="title"/>
          </p:nvPr>
        </p:nvSpPr>
        <p:spPr>
          <a:xfrm>
            <a:off x="628650" y="722313"/>
            <a:ext cx="7886700" cy="1325563"/>
          </a:xfrm>
        </p:spPr>
        <p:txBody>
          <a:bodyPr/>
          <a:lstStyle/>
          <a:p>
            <a:r>
              <a:rPr lang="es-CL" dirty="0"/>
              <a:t>Operaciones de reducción </a:t>
            </a:r>
          </a:p>
        </p:txBody>
      </p:sp>
      <p:sp>
        <p:nvSpPr>
          <p:cNvPr id="4" name="Marcador de contenido 3">
            <a:extLst>
              <a:ext uri="{FF2B5EF4-FFF2-40B4-BE49-F238E27FC236}">
                <a16:creationId xmlns:a16="http://schemas.microsoft.com/office/drawing/2014/main" id="{3AD5BE4A-6BE7-4658-B945-4C023865DBBA}"/>
              </a:ext>
            </a:extLst>
          </p:cNvPr>
          <p:cNvSpPr>
            <a:spLocks noGrp="1"/>
          </p:cNvSpPr>
          <p:nvPr>
            <p:ph idx="1"/>
          </p:nvPr>
        </p:nvSpPr>
        <p:spPr/>
        <p:txBody>
          <a:bodyPr/>
          <a:lstStyle/>
          <a:p>
            <a:r>
              <a:rPr lang="es-CL" dirty="0"/>
              <a:t>Suprimir </a:t>
            </a:r>
          </a:p>
          <a:p>
            <a:r>
              <a:rPr lang="es-CL" dirty="0"/>
              <a:t>Condensar </a:t>
            </a:r>
          </a:p>
          <a:p>
            <a:r>
              <a:rPr lang="es-CL" dirty="0"/>
              <a:t>Unir </a:t>
            </a:r>
          </a:p>
        </p:txBody>
      </p:sp>
    </p:spTree>
    <p:extLst>
      <p:ext uri="{BB962C8B-B14F-4D97-AF65-F5344CB8AC3E}">
        <p14:creationId xmlns:p14="http://schemas.microsoft.com/office/powerpoint/2010/main" val="3866864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613438-36ED-49DB-8712-50C9513AEEB2}"/>
              </a:ext>
            </a:extLst>
          </p:cNvPr>
          <p:cNvSpPr>
            <a:spLocks noGrp="1"/>
          </p:cNvSpPr>
          <p:nvPr>
            <p:ph type="title"/>
          </p:nvPr>
        </p:nvSpPr>
        <p:spPr>
          <a:xfrm>
            <a:off x="628650" y="681037"/>
            <a:ext cx="7886700" cy="1009652"/>
          </a:xfrm>
        </p:spPr>
        <p:txBody>
          <a:bodyPr/>
          <a:lstStyle/>
          <a:p>
            <a:r>
              <a:rPr lang="es-CL" dirty="0"/>
              <a:t>Suprimir </a:t>
            </a:r>
          </a:p>
        </p:txBody>
      </p:sp>
      <p:sp>
        <p:nvSpPr>
          <p:cNvPr id="4" name="Marcador de contenido 3">
            <a:extLst>
              <a:ext uri="{FF2B5EF4-FFF2-40B4-BE49-F238E27FC236}">
                <a16:creationId xmlns:a16="http://schemas.microsoft.com/office/drawing/2014/main" id="{3AD5BE4A-6BE7-4658-B945-4C023865DBBA}"/>
              </a:ext>
            </a:extLst>
          </p:cNvPr>
          <p:cNvSpPr>
            <a:spLocks noGrp="1"/>
          </p:cNvSpPr>
          <p:nvPr>
            <p:ph idx="1"/>
          </p:nvPr>
        </p:nvSpPr>
        <p:spPr/>
        <p:txBody>
          <a:bodyPr/>
          <a:lstStyle/>
          <a:p>
            <a:r>
              <a:rPr lang="es-CL" dirty="0"/>
              <a:t>Se eliminan los contenidos y las expresiones que presenten información redundante o innecesaria. </a:t>
            </a:r>
          </a:p>
          <a:p>
            <a:pPr marL="0" indent="0">
              <a:buNone/>
            </a:pPr>
            <a:r>
              <a:rPr lang="es-CL" dirty="0"/>
              <a:t>Ejemplo: </a:t>
            </a:r>
          </a:p>
          <a:p>
            <a:pPr marL="0" indent="0">
              <a:buNone/>
            </a:pPr>
            <a:r>
              <a:rPr lang="es-CL" dirty="0"/>
              <a:t>“el mutualismo es una relación entre dos animales de la que ambos obtienen beneficios. La relación entre los tiburones y las rémoras constituye un ejemplo de mutualismo. La rémora se alimenta de los llamados piojos de mar y libra así al tiburón de estos mismos parásitos”. </a:t>
            </a:r>
          </a:p>
        </p:txBody>
      </p:sp>
    </p:spTree>
    <p:extLst>
      <p:ext uri="{BB962C8B-B14F-4D97-AF65-F5344CB8AC3E}">
        <p14:creationId xmlns:p14="http://schemas.microsoft.com/office/powerpoint/2010/main" val="923611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613438-36ED-49DB-8712-50C9513AEEB2}"/>
              </a:ext>
            </a:extLst>
          </p:cNvPr>
          <p:cNvSpPr>
            <a:spLocks noGrp="1"/>
          </p:cNvSpPr>
          <p:nvPr>
            <p:ph type="title"/>
          </p:nvPr>
        </p:nvSpPr>
        <p:spPr>
          <a:xfrm>
            <a:off x="628650" y="681037"/>
            <a:ext cx="7886700" cy="1009652"/>
          </a:xfrm>
        </p:spPr>
        <p:txBody>
          <a:bodyPr/>
          <a:lstStyle/>
          <a:p>
            <a:r>
              <a:rPr lang="es-CL" dirty="0"/>
              <a:t>Suprimir </a:t>
            </a:r>
          </a:p>
        </p:txBody>
      </p:sp>
      <p:sp>
        <p:nvSpPr>
          <p:cNvPr id="4" name="Marcador de contenido 3">
            <a:extLst>
              <a:ext uri="{FF2B5EF4-FFF2-40B4-BE49-F238E27FC236}">
                <a16:creationId xmlns:a16="http://schemas.microsoft.com/office/drawing/2014/main" id="{3AD5BE4A-6BE7-4658-B945-4C023865DBBA}"/>
              </a:ext>
            </a:extLst>
          </p:cNvPr>
          <p:cNvSpPr>
            <a:spLocks noGrp="1"/>
          </p:cNvSpPr>
          <p:nvPr>
            <p:ph idx="1"/>
          </p:nvPr>
        </p:nvSpPr>
        <p:spPr/>
        <p:txBody>
          <a:bodyPr/>
          <a:lstStyle/>
          <a:p>
            <a:r>
              <a:rPr lang="es-CL" dirty="0"/>
              <a:t>El mutualismo es una relación entre dos animales de la que ambos obtienen beneficios. </a:t>
            </a:r>
          </a:p>
          <a:p>
            <a:pPr marL="0" indent="0">
              <a:buNone/>
            </a:pPr>
            <a:endParaRPr lang="es-CL" dirty="0"/>
          </a:p>
        </p:txBody>
      </p:sp>
    </p:spTree>
    <p:extLst>
      <p:ext uri="{BB962C8B-B14F-4D97-AF65-F5344CB8AC3E}">
        <p14:creationId xmlns:p14="http://schemas.microsoft.com/office/powerpoint/2010/main" val="2362833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613438-36ED-49DB-8712-50C9513AEEB2}"/>
              </a:ext>
            </a:extLst>
          </p:cNvPr>
          <p:cNvSpPr>
            <a:spLocks noGrp="1"/>
          </p:cNvSpPr>
          <p:nvPr>
            <p:ph type="title"/>
          </p:nvPr>
        </p:nvSpPr>
        <p:spPr>
          <a:xfrm>
            <a:off x="628650" y="681037"/>
            <a:ext cx="7886700" cy="1009652"/>
          </a:xfrm>
        </p:spPr>
        <p:txBody>
          <a:bodyPr/>
          <a:lstStyle/>
          <a:p>
            <a:r>
              <a:rPr lang="es-CL" dirty="0"/>
              <a:t>Condensar 	</a:t>
            </a:r>
          </a:p>
        </p:txBody>
      </p:sp>
      <p:sp>
        <p:nvSpPr>
          <p:cNvPr id="4" name="Marcador de contenido 3">
            <a:extLst>
              <a:ext uri="{FF2B5EF4-FFF2-40B4-BE49-F238E27FC236}">
                <a16:creationId xmlns:a16="http://schemas.microsoft.com/office/drawing/2014/main" id="{3AD5BE4A-6BE7-4658-B945-4C023865DBBA}"/>
              </a:ext>
            </a:extLst>
          </p:cNvPr>
          <p:cNvSpPr>
            <a:spLocks noGrp="1"/>
          </p:cNvSpPr>
          <p:nvPr>
            <p:ph idx="1"/>
          </p:nvPr>
        </p:nvSpPr>
        <p:spPr/>
        <p:txBody>
          <a:bodyPr>
            <a:normAutofit lnSpcReduction="10000"/>
          </a:bodyPr>
          <a:lstStyle/>
          <a:p>
            <a:pPr marL="0" indent="0">
              <a:buNone/>
            </a:pPr>
            <a:r>
              <a:rPr lang="es-CL" dirty="0"/>
              <a:t>Varias ideas del texto son sintetizadas en una sola expresión. </a:t>
            </a:r>
          </a:p>
          <a:p>
            <a:pPr marL="0" indent="0">
              <a:buNone/>
            </a:pPr>
            <a:r>
              <a:rPr lang="es-CL" dirty="0"/>
              <a:t>Ejemplo: </a:t>
            </a:r>
          </a:p>
          <a:p>
            <a:pPr marL="0" indent="0">
              <a:buNone/>
            </a:pPr>
            <a:r>
              <a:rPr lang="es-CL" dirty="0"/>
              <a:t>Las rémoras acompañan a los tiburones en sus desplazamientos. </a:t>
            </a:r>
          </a:p>
          <a:p>
            <a:pPr marL="0" indent="0">
              <a:buNone/>
            </a:pPr>
            <a:r>
              <a:rPr lang="es-CL" dirty="0"/>
              <a:t>Las rémoras se alimentan principalmente de los “piojos de mar”, unos parásitos que se instalan en la piel de los tiburones. </a:t>
            </a:r>
          </a:p>
          <a:p>
            <a:pPr marL="0" indent="0">
              <a:buNone/>
            </a:pPr>
            <a:r>
              <a:rPr lang="es-CL" dirty="0"/>
              <a:t>Al librarles de los “piojos de mar”, la actuación de las rémoras resulta beneficiosa para los tiburones. </a:t>
            </a:r>
          </a:p>
        </p:txBody>
      </p:sp>
    </p:spTree>
    <p:extLst>
      <p:ext uri="{BB962C8B-B14F-4D97-AF65-F5344CB8AC3E}">
        <p14:creationId xmlns:p14="http://schemas.microsoft.com/office/powerpoint/2010/main" val="2752638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613438-36ED-49DB-8712-50C9513AEEB2}"/>
              </a:ext>
            </a:extLst>
          </p:cNvPr>
          <p:cNvSpPr>
            <a:spLocks noGrp="1"/>
          </p:cNvSpPr>
          <p:nvPr>
            <p:ph type="title"/>
          </p:nvPr>
        </p:nvSpPr>
        <p:spPr>
          <a:xfrm>
            <a:off x="628650" y="681037"/>
            <a:ext cx="7886700" cy="1009652"/>
          </a:xfrm>
        </p:spPr>
        <p:txBody>
          <a:bodyPr/>
          <a:lstStyle/>
          <a:p>
            <a:r>
              <a:rPr lang="es-CL" dirty="0"/>
              <a:t>Condensar 	</a:t>
            </a:r>
          </a:p>
        </p:txBody>
      </p:sp>
      <p:sp>
        <p:nvSpPr>
          <p:cNvPr id="4" name="Marcador de contenido 3">
            <a:extLst>
              <a:ext uri="{FF2B5EF4-FFF2-40B4-BE49-F238E27FC236}">
                <a16:creationId xmlns:a16="http://schemas.microsoft.com/office/drawing/2014/main" id="{3AD5BE4A-6BE7-4658-B945-4C023865DBBA}"/>
              </a:ext>
            </a:extLst>
          </p:cNvPr>
          <p:cNvSpPr>
            <a:spLocks noGrp="1"/>
          </p:cNvSpPr>
          <p:nvPr>
            <p:ph idx="1"/>
          </p:nvPr>
        </p:nvSpPr>
        <p:spPr/>
        <p:txBody>
          <a:bodyPr>
            <a:normAutofit/>
          </a:bodyPr>
          <a:lstStyle/>
          <a:p>
            <a:pPr marL="0" indent="0">
              <a:buNone/>
            </a:pPr>
            <a:r>
              <a:rPr lang="es-CL" dirty="0"/>
              <a:t>La relación entre rémoras y tiburones es beneficiosa para ambas especies. </a:t>
            </a:r>
          </a:p>
        </p:txBody>
      </p:sp>
    </p:spTree>
    <p:extLst>
      <p:ext uri="{BB962C8B-B14F-4D97-AF65-F5344CB8AC3E}">
        <p14:creationId xmlns:p14="http://schemas.microsoft.com/office/powerpoint/2010/main" val="3722763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613438-36ED-49DB-8712-50C9513AEEB2}"/>
              </a:ext>
            </a:extLst>
          </p:cNvPr>
          <p:cNvSpPr>
            <a:spLocks noGrp="1"/>
          </p:cNvSpPr>
          <p:nvPr>
            <p:ph type="title"/>
          </p:nvPr>
        </p:nvSpPr>
        <p:spPr>
          <a:xfrm>
            <a:off x="628650" y="681037"/>
            <a:ext cx="7886700" cy="1009652"/>
          </a:xfrm>
        </p:spPr>
        <p:txBody>
          <a:bodyPr/>
          <a:lstStyle/>
          <a:p>
            <a:r>
              <a:rPr lang="es-CL" dirty="0"/>
              <a:t>Unir 	</a:t>
            </a:r>
          </a:p>
        </p:txBody>
      </p:sp>
      <p:sp>
        <p:nvSpPr>
          <p:cNvPr id="4" name="Marcador de contenido 3">
            <a:extLst>
              <a:ext uri="{FF2B5EF4-FFF2-40B4-BE49-F238E27FC236}">
                <a16:creationId xmlns:a16="http://schemas.microsoft.com/office/drawing/2014/main" id="{3AD5BE4A-6BE7-4658-B945-4C023865DBBA}"/>
              </a:ext>
            </a:extLst>
          </p:cNvPr>
          <p:cNvSpPr>
            <a:spLocks noGrp="1"/>
          </p:cNvSpPr>
          <p:nvPr>
            <p:ph idx="1"/>
          </p:nvPr>
        </p:nvSpPr>
        <p:spPr/>
        <p:txBody>
          <a:bodyPr>
            <a:normAutofit lnSpcReduction="10000"/>
          </a:bodyPr>
          <a:lstStyle/>
          <a:p>
            <a:pPr marL="0" indent="0">
              <a:buNone/>
            </a:pPr>
            <a:r>
              <a:rPr lang="es-CL" dirty="0"/>
              <a:t>Las ideas se juntan por medio de conectores adecuados, que expresan las relaciones que se dan entre ellos. </a:t>
            </a:r>
          </a:p>
          <a:p>
            <a:pPr marL="0" indent="0">
              <a:buNone/>
            </a:pPr>
            <a:r>
              <a:rPr lang="es-CL" dirty="0"/>
              <a:t>Ejemplo: </a:t>
            </a:r>
          </a:p>
          <a:p>
            <a:pPr marL="0" indent="0">
              <a:buNone/>
            </a:pPr>
            <a:r>
              <a:rPr lang="es-CL" dirty="0"/>
              <a:t>Mejor aceptar la inmigración, pese a los problemas que pueda causar. </a:t>
            </a:r>
          </a:p>
          <a:p>
            <a:pPr marL="0" indent="0">
              <a:buNone/>
            </a:pPr>
            <a:r>
              <a:rPr lang="es-CL" dirty="0"/>
              <a:t>No hay forma de detener la inmigración. </a:t>
            </a:r>
          </a:p>
          <a:p>
            <a:pPr marL="0" indent="0">
              <a:buNone/>
            </a:pPr>
            <a:endParaRPr lang="es-CL" dirty="0"/>
          </a:p>
          <a:p>
            <a:pPr marL="0" indent="0">
              <a:buNone/>
            </a:pPr>
            <a:r>
              <a:rPr lang="es-CL" dirty="0"/>
              <a:t>Mejor aceptar la inmigración, porque no hay forma de detenerla. </a:t>
            </a:r>
          </a:p>
        </p:txBody>
      </p:sp>
    </p:spTree>
    <p:extLst>
      <p:ext uri="{BB962C8B-B14F-4D97-AF65-F5344CB8AC3E}">
        <p14:creationId xmlns:p14="http://schemas.microsoft.com/office/powerpoint/2010/main" val="2541553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613438-36ED-49DB-8712-50C9513AEEB2}"/>
              </a:ext>
            </a:extLst>
          </p:cNvPr>
          <p:cNvSpPr>
            <a:spLocks noGrp="1"/>
          </p:cNvSpPr>
          <p:nvPr>
            <p:ph type="title"/>
          </p:nvPr>
        </p:nvSpPr>
        <p:spPr>
          <a:xfrm>
            <a:off x="628650" y="681037"/>
            <a:ext cx="7886700" cy="1009652"/>
          </a:xfrm>
        </p:spPr>
        <p:txBody>
          <a:bodyPr/>
          <a:lstStyle/>
          <a:p>
            <a:r>
              <a:rPr lang="es-CL" dirty="0"/>
              <a:t>Unir 	</a:t>
            </a:r>
          </a:p>
        </p:txBody>
      </p:sp>
      <p:sp>
        <p:nvSpPr>
          <p:cNvPr id="4" name="Marcador de contenido 3">
            <a:extLst>
              <a:ext uri="{FF2B5EF4-FFF2-40B4-BE49-F238E27FC236}">
                <a16:creationId xmlns:a16="http://schemas.microsoft.com/office/drawing/2014/main" id="{3AD5BE4A-6BE7-4658-B945-4C023865DBBA}"/>
              </a:ext>
            </a:extLst>
          </p:cNvPr>
          <p:cNvSpPr>
            <a:spLocks noGrp="1"/>
          </p:cNvSpPr>
          <p:nvPr>
            <p:ph idx="1"/>
          </p:nvPr>
        </p:nvSpPr>
        <p:spPr/>
        <p:txBody>
          <a:bodyPr>
            <a:normAutofit lnSpcReduction="10000"/>
          </a:bodyPr>
          <a:lstStyle/>
          <a:p>
            <a:pPr marL="0" indent="0">
              <a:buNone/>
            </a:pPr>
            <a:r>
              <a:rPr lang="es-CL" dirty="0"/>
              <a:t>Las ideas se juntan por medio de conectores adecuados, que expresan las relaciones que se dan entre ellos. </a:t>
            </a:r>
          </a:p>
          <a:p>
            <a:pPr marL="0" indent="0">
              <a:buNone/>
            </a:pPr>
            <a:r>
              <a:rPr lang="es-CL" dirty="0"/>
              <a:t>Ejemplo: </a:t>
            </a:r>
          </a:p>
          <a:p>
            <a:pPr marL="0" indent="0">
              <a:buNone/>
            </a:pPr>
            <a:r>
              <a:rPr lang="es-CL" dirty="0"/>
              <a:t>Mejor aceptar la inmigración, pese a los problemas que pueda causar. </a:t>
            </a:r>
          </a:p>
          <a:p>
            <a:pPr marL="0" indent="0">
              <a:buNone/>
            </a:pPr>
            <a:r>
              <a:rPr lang="es-CL" dirty="0"/>
              <a:t>No hay forma de detener la inmigración. </a:t>
            </a:r>
          </a:p>
          <a:p>
            <a:pPr marL="0" indent="0">
              <a:buNone/>
            </a:pPr>
            <a:endParaRPr lang="es-CL" dirty="0"/>
          </a:p>
          <a:p>
            <a:pPr marL="0" indent="0">
              <a:buNone/>
            </a:pPr>
            <a:r>
              <a:rPr lang="es-CL" dirty="0"/>
              <a:t>Mejor aceptar la inmigración, porque no hay forma de detenerla. </a:t>
            </a:r>
          </a:p>
        </p:txBody>
      </p:sp>
    </p:spTree>
    <p:extLst>
      <p:ext uri="{BB962C8B-B14F-4D97-AF65-F5344CB8AC3E}">
        <p14:creationId xmlns:p14="http://schemas.microsoft.com/office/powerpoint/2010/main" val="492889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613438-36ED-49DB-8712-50C9513AEEB2}"/>
              </a:ext>
            </a:extLst>
          </p:cNvPr>
          <p:cNvSpPr>
            <a:spLocks noGrp="1"/>
          </p:cNvSpPr>
          <p:nvPr>
            <p:ph type="title"/>
          </p:nvPr>
        </p:nvSpPr>
        <p:spPr>
          <a:xfrm>
            <a:off x="628650" y="681037"/>
            <a:ext cx="7886700" cy="1009652"/>
          </a:xfrm>
        </p:spPr>
        <p:txBody>
          <a:bodyPr/>
          <a:lstStyle/>
          <a:p>
            <a:r>
              <a:rPr lang="es-CL" dirty="0"/>
              <a:t>	</a:t>
            </a:r>
          </a:p>
        </p:txBody>
      </p:sp>
      <p:sp>
        <p:nvSpPr>
          <p:cNvPr id="4" name="Marcador de contenido 3">
            <a:extLst>
              <a:ext uri="{FF2B5EF4-FFF2-40B4-BE49-F238E27FC236}">
                <a16:creationId xmlns:a16="http://schemas.microsoft.com/office/drawing/2014/main" id="{3AD5BE4A-6BE7-4658-B945-4C023865DBBA}"/>
              </a:ext>
            </a:extLst>
          </p:cNvPr>
          <p:cNvSpPr>
            <a:spLocks noGrp="1"/>
          </p:cNvSpPr>
          <p:nvPr>
            <p:ph idx="1"/>
          </p:nvPr>
        </p:nvSpPr>
        <p:spPr/>
        <p:txBody>
          <a:bodyPr>
            <a:normAutofit/>
          </a:bodyPr>
          <a:lstStyle/>
          <a:p>
            <a:pPr marL="0" indent="0">
              <a:buNone/>
            </a:pPr>
            <a:endParaRPr lang="es-CL" dirty="0"/>
          </a:p>
        </p:txBody>
      </p:sp>
    </p:spTree>
    <p:extLst>
      <p:ext uri="{BB962C8B-B14F-4D97-AF65-F5344CB8AC3E}">
        <p14:creationId xmlns:p14="http://schemas.microsoft.com/office/powerpoint/2010/main" val="181392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613438-36ED-49DB-8712-50C9513AEEB2}"/>
              </a:ext>
            </a:extLst>
          </p:cNvPr>
          <p:cNvSpPr>
            <a:spLocks noGrp="1"/>
          </p:cNvSpPr>
          <p:nvPr>
            <p:ph type="title"/>
          </p:nvPr>
        </p:nvSpPr>
        <p:spPr>
          <a:xfrm>
            <a:off x="628650" y="681037"/>
            <a:ext cx="7886700" cy="1009652"/>
          </a:xfrm>
        </p:spPr>
        <p:txBody>
          <a:bodyPr/>
          <a:lstStyle/>
          <a:p>
            <a:r>
              <a:rPr lang="es-CL" dirty="0"/>
              <a:t>	</a:t>
            </a:r>
          </a:p>
        </p:txBody>
      </p:sp>
      <p:sp>
        <p:nvSpPr>
          <p:cNvPr id="4" name="Marcador de contenido 3">
            <a:extLst>
              <a:ext uri="{FF2B5EF4-FFF2-40B4-BE49-F238E27FC236}">
                <a16:creationId xmlns:a16="http://schemas.microsoft.com/office/drawing/2014/main" id="{3AD5BE4A-6BE7-4658-B945-4C023865DBBA}"/>
              </a:ext>
            </a:extLst>
          </p:cNvPr>
          <p:cNvSpPr>
            <a:spLocks noGrp="1"/>
          </p:cNvSpPr>
          <p:nvPr>
            <p:ph idx="1"/>
          </p:nvPr>
        </p:nvSpPr>
        <p:spPr/>
        <p:txBody>
          <a:bodyPr>
            <a:normAutofit/>
          </a:bodyPr>
          <a:lstStyle/>
          <a:p>
            <a:pPr marL="0" indent="0">
              <a:buNone/>
            </a:pPr>
            <a:endParaRPr lang="es-CL" dirty="0"/>
          </a:p>
        </p:txBody>
      </p:sp>
    </p:spTree>
    <p:extLst>
      <p:ext uri="{BB962C8B-B14F-4D97-AF65-F5344CB8AC3E}">
        <p14:creationId xmlns:p14="http://schemas.microsoft.com/office/powerpoint/2010/main" val="4028000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613438-36ED-49DB-8712-50C9513AEEB2}"/>
              </a:ext>
            </a:extLst>
          </p:cNvPr>
          <p:cNvSpPr>
            <a:spLocks noGrp="1"/>
          </p:cNvSpPr>
          <p:nvPr>
            <p:ph type="title"/>
          </p:nvPr>
        </p:nvSpPr>
        <p:spPr>
          <a:xfrm>
            <a:off x="628650" y="681037"/>
            <a:ext cx="7886700" cy="1009652"/>
          </a:xfrm>
        </p:spPr>
        <p:txBody>
          <a:bodyPr/>
          <a:lstStyle/>
          <a:p>
            <a:r>
              <a:rPr lang="es-CL" dirty="0"/>
              <a:t>	</a:t>
            </a:r>
          </a:p>
        </p:txBody>
      </p:sp>
      <p:sp>
        <p:nvSpPr>
          <p:cNvPr id="4" name="Marcador de contenido 3">
            <a:extLst>
              <a:ext uri="{FF2B5EF4-FFF2-40B4-BE49-F238E27FC236}">
                <a16:creationId xmlns:a16="http://schemas.microsoft.com/office/drawing/2014/main" id="{3AD5BE4A-6BE7-4658-B945-4C023865DBBA}"/>
              </a:ext>
            </a:extLst>
          </p:cNvPr>
          <p:cNvSpPr>
            <a:spLocks noGrp="1"/>
          </p:cNvSpPr>
          <p:nvPr>
            <p:ph idx="1"/>
          </p:nvPr>
        </p:nvSpPr>
        <p:spPr/>
        <p:txBody>
          <a:bodyPr>
            <a:normAutofit/>
          </a:bodyPr>
          <a:lstStyle/>
          <a:p>
            <a:pPr marL="0" indent="0">
              <a:buNone/>
            </a:pPr>
            <a:endParaRPr lang="es-CL" dirty="0"/>
          </a:p>
        </p:txBody>
      </p:sp>
    </p:spTree>
    <p:extLst>
      <p:ext uri="{BB962C8B-B14F-4D97-AF65-F5344CB8AC3E}">
        <p14:creationId xmlns:p14="http://schemas.microsoft.com/office/powerpoint/2010/main" val="1344829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35B7AED-37AF-4B35-A9E4-3BD712E56AE8}"/>
              </a:ext>
            </a:extLst>
          </p:cNvPr>
          <p:cNvSpPr txBox="1"/>
          <p:nvPr/>
        </p:nvSpPr>
        <p:spPr>
          <a:xfrm>
            <a:off x="266700" y="1352550"/>
            <a:ext cx="8534400" cy="4629150"/>
          </a:xfrm>
          <a:prstGeom prst="rect">
            <a:avLst/>
          </a:prstGeom>
          <a:noFill/>
        </p:spPr>
        <p:txBody>
          <a:bodyPr wrap="square" rtlCol="0">
            <a:spAutoFit/>
          </a:bodyPr>
          <a:lstStyle/>
          <a:p>
            <a:endParaRPr lang="es-CL" dirty="0"/>
          </a:p>
        </p:txBody>
      </p:sp>
      <p:sp>
        <p:nvSpPr>
          <p:cNvPr id="7" name="Título 6">
            <a:extLst>
              <a:ext uri="{FF2B5EF4-FFF2-40B4-BE49-F238E27FC236}">
                <a16:creationId xmlns:a16="http://schemas.microsoft.com/office/drawing/2014/main" id="{2D567DC3-32EF-4F57-AE02-E4321AAEF755}"/>
              </a:ext>
            </a:extLst>
          </p:cNvPr>
          <p:cNvSpPr>
            <a:spLocks noGrp="1"/>
          </p:cNvSpPr>
          <p:nvPr>
            <p:ph type="title"/>
          </p:nvPr>
        </p:nvSpPr>
        <p:spPr>
          <a:xfrm>
            <a:off x="628650" y="689768"/>
            <a:ext cx="7886700" cy="1325563"/>
          </a:xfrm>
        </p:spPr>
        <p:txBody>
          <a:bodyPr/>
          <a:lstStyle/>
          <a:p>
            <a:r>
              <a:rPr lang="es-CL" dirty="0"/>
              <a:t>El resumen </a:t>
            </a:r>
          </a:p>
        </p:txBody>
      </p:sp>
      <p:sp>
        <p:nvSpPr>
          <p:cNvPr id="8" name="Marcador de contenido 7">
            <a:extLst>
              <a:ext uri="{FF2B5EF4-FFF2-40B4-BE49-F238E27FC236}">
                <a16:creationId xmlns:a16="http://schemas.microsoft.com/office/drawing/2014/main" id="{8499F368-8932-4054-A84D-1BBCB4E6403A}"/>
              </a:ext>
            </a:extLst>
          </p:cNvPr>
          <p:cNvSpPr>
            <a:spLocks noGrp="1"/>
          </p:cNvSpPr>
          <p:nvPr>
            <p:ph idx="1"/>
          </p:nvPr>
        </p:nvSpPr>
        <p:spPr>
          <a:xfrm>
            <a:off x="590550" y="2157411"/>
            <a:ext cx="7886700" cy="4351338"/>
          </a:xfrm>
        </p:spPr>
        <p:txBody>
          <a:bodyPr/>
          <a:lstStyle/>
          <a:p>
            <a:pPr algn="just"/>
            <a:r>
              <a:rPr lang="es-CL" dirty="0"/>
              <a:t>Es la redacción de un texto nuevo a partir de otro texto, exponiendo las ideas principales o más importantes del escrito original de manera abreviada. En este sentido, el resumen es en realidad una paráfrasis. </a:t>
            </a:r>
          </a:p>
          <a:p>
            <a:pPr algn="just"/>
            <a:r>
              <a:rPr lang="es-CL" dirty="0"/>
              <a:t>Es un texto nuevo que intenta adaptarse a las características de un nuevo contexto comunicativo. Es decir, es preciso plantearse la finalidad, el destinatario  y en qué contexto se desarrolla. </a:t>
            </a:r>
          </a:p>
          <a:p>
            <a:pPr algn="just"/>
            <a:endParaRPr lang="es-CL" dirty="0"/>
          </a:p>
        </p:txBody>
      </p:sp>
    </p:spTree>
    <p:extLst>
      <p:ext uri="{BB962C8B-B14F-4D97-AF65-F5344CB8AC3E}">
        <p14:creationId xmlns:p14="http://schemas.microsoft.com/office/powerpoint/2010/main" val="2221887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613438-36ED-49DB-8712-50C9513AEEB2}"/>
              </a:ext>
            </a:extLst>
          </p:cNvPr>
          <p:cNvSpPr>
            <a:spLocks noGrp="1"/>
          </p:cNvSpPr>
          <p:nvPr>
            <p:ph type="title"/>
          </p:nvPr>
        </p:nvSpPr>
        <p:spPr>
          <a:xfrm>
            <a:off x="628650" y="681037"/>
            <a:ext cx="7886700" cy="1009652"/>
          </a:xfrm>
        </p:spPr>
        <p:txBody>
          <a:bodyPr/>
          <a:lstStyle/>
          <a:p>
            <a:r>
              <a:rPr lang="es-CL" dirty="0"/>
              <a:t>	</a:t>
            </a:r>
          </a:p>
        </p:txBody>
      </p:sp>
      <p:sp>
        <p:nvSpPr>
          <p:cNvPr id="4" name="Marcador de contenido 3">
            <a:extLst>
              <a:ext uri="{FF2B5EF4-FFF2-40B4-BE49-F238E27FC236}">
                <a16:creationId xmlns:a16="http://schemas.microsoft.com/office/drawing/2014/main" id="{3AD5BE4A-6BE7-4658-B945-4C023865DBBA}"/>
              </a:ext>
            </a:extLst>
          </p:cNvPr>
          <p:cNvSpPr>
            <a:spLocks noGrp="1"/>
          </p:cNvSpPr>
          <p:nvPr>
            <p:ph idx="1"/>
          </p:nvPr>
        </p:nvSpPr>
        <p:spPr/>
        <p:txBody>
          <a:bodyPr>
            <a:normAutofit/>
          </a:bodyPr>
          <a:lstStyle/>
          <a:p>
            <a:pPr marL="0" indent="0">
              <a:buNone/>
            </a:pPr>
            <a:endParaRPr lang="es-CL" dirty="0"/>
          </a:p>
        </p:txBody>
      </p:sp>
    </p:spTree>
    <p:extLst>
      <p:ext uri="{BB962C8B-B14F-4D97-AF65-F5344CB8AC3E}">
        <p14:creationId xmlns:p14="http://schemas.microsoft.com/office/powerpoint/2010/main" val="1049410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CC55DD-E579-44AA-9D83-337BE7030B09}"/>
              </a:ext>
            </a:extLst>
          </p:cNvPr>
          <p:cNvSpPr>
            <a:spLocks noGrp="1"/>
          </p:cNvSpPr>
          <p:nvPr>
            <p:ph type="title"/>
          </p:nvPr>
        </p:nvSpPr>
        <p:spPr>
          <a:xfrm>
            <a:off x="628650" y="681037"/>
            <a:ext cx="7886700" cy="1009652"/>
          </a:xfrm>
        </p:spPr>
        <p:txBody>
          <a:bodyPr/>
          <a:lstStyle/>
          <a:p>
            <a:pPr algn="ctr"/>
            <a:r>
              <a:rPr lang="es-CL" dirty="0"/>
              <a:t>Tipos de resumen </a:t>
            </a:r>
          </a:p>
        </p:txBody>
      </p:sp>
      <p:sp>
        <p:nvSpPr>
          <p:cNvPr id="3" name="Marcador de contenido 2">
            <a:extLst>
              <a:ext uri="{FF2B5EF4-FFF2-40B4-BE49-F238E27FC236}">
                <a16:creationId xmlns:a16="http://schemas.microsoft.com/office/drawing/2014/main" id="{13087006-DE79-43DD-B132-D5CAA4DDAEDE}"/>
              </a:ext>
            </a:extLst>
          </p:cNvPr>
          <p:cNvSpPr>
            <a:spLocks noGrp="1"/>
          </p:cNvSpPr>
          <p:nvPr>
            <p:ph idx="1"/>
          </p:nvPr>
        </p:nvSpPr>
        <p:spPr/>
        <p:txBody>
          <a:bodyPr/>
          <a:lstStyle/>
          <a:p>
            <a:r>
              <a:rPr lang="es-CL" b="1" dirty="0"/>
              <a:t>Resumen informativo: </a:t>
            </a:r>
            <a:r>
              <a:rPr lang="es-CL" dirty="0"/>
              <a:t>condensa el contenido del texto original, es muy útil para dar una idea rápida y general del original. </a:t>
            </a:r>
          </a:p>
          <a:p>
            <a:r>
              <a:rPr lang="es-CL" b="1" dirty="0"/>
              <a:t>Resumen descriptivo: </a:t>
            </a:r>
            <a:r>
              <a:rPr lang="es-CL" dirty="0"/>
              <a:t>explica la estructura del escrito, así como las partes fundamentales; es muy útil en el caso de originales extensos o complejos porque ayuda al lector a comprender la organización del texto y localizar en él los datos que puedan interesar. </a:t>
            </a:r>
            <a:endParaRPr lang="es-CL" b="1" dirty="0"/>
          </a:p>
        </p:txBody>
      </p:sp>
    </p:spTree>
    <p:extLst>
      <p:ext uri="{BB962C8B-B14F-4D97-AF65-F5344CB8AC3E}">
        <p14:creationId xmlns:p14="http://schemas.microsoft.com/office/powerpoint/2010/main" val="2365794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DC9C4E89-32C8-4F22-B120-EF6B845BACF3}"/>
              </a:ext>
            </a:extLst>
          </p:cNvPr>
          <p:cNvSpPr>
            <a:spLocks noGrp="1"/>
          </p:cNvSpPr>
          <p:nvPr>
            <p:ph idx="1"/>
          </p:nvPr>
        </p:nvSpPr>
        <p:spPr>
          <a:xfrm>
            <a:off x="628650" y="1047750"/>
            <a:ext cx="7886700" cy="5129213"/>
          </a:xfrm>
        </p:spPr>
        <p:txBody>
          <a:bodyPr/>
          <a:lstStyle/>
          <a:p>
            <a:r>
              <a:rPr lang="es-CL" dirty="0"/>
              <a:t>El </a:t>
            </a:r>
            <a:r>
              <a:rPr lang="es-CL" dirty="0" err="1"/>
              <a:t>abstract</a:t>
            </a:r>
            <a:r>
              <a:rPr lang="es-CL" dirty="0"/>
              <a:t>: es una variante del resumen descriptivo o informativo. Encabeza los artículos científicos y habitualmente se incluye en el propio artículo, después del título en la primera página. Su función es informar sobre el contenido del texto a fin de que los posibles lectores se puedan hacer una idea general en poco tiempo y decidir si les interesa leer el documento íntegro. </a:t>
            </a:r>
          </a:p>
        </p:txBody>
      </p:sp>
    </p:spTree>
    <p:extLst>
      <p:ext uri="{BB962C8B-B14F-4D97-AF65-F5344CB8AC3E}">
        <p14:creationId xmlns:p14="http://schemas.microsoft.com/office/powerpoint/2010/main" val="3274152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279F592-2863-498F-A647-FEB694105458}"/>
              </a:ext>
            </a:extLst>
          </p:cNvPr>
          <p:cNvSpPr>
            <a:spLocks noGrp="1"/>
          </p:cNvSpPr>
          <p:nvPr>
            <p:ph type="title"/>
          </p:nvPr>
        </p:nvSpPr>
        <p:spPr>
          <a:xfrm>
            <a:off x="628650" y="681037"/>
            <a:ext cx="7886700" cy="1009652"/>
          </a:xfrm>
        </p:spPr>
        <p:txBody>
          <a:bodyPr/>
          <a:lstStyle/>
          <a:p>
            <a:r>
              <a:rPr lang="es-CL" dirty="0"/>
              <a:t>La síntesis 	</a:t>
            </a:r>
          </a:p>
        </p:txBody>
      </p:sp>
      <p:sp>
        <p:nvSpPr>
          <p:cNvPr id="6" name="Marcador de contenido 5">
            <a:extLst>
              <a:ext uri="{FF2B5EF4-FFF2-40B4-BE49-F238E27FC236}">
                <a16:creationId xmlns:a16="http://schemas.microsoft.com/office/drawing/2014/main" id="{A8F24D0E-DA28-4088-BDE7-1C82FBE7FC52}"/>
              </a:ext>
            </a:extLst>
          </p:cNvPr>
          <p:cNvSpPr>
            <a:spLocks noGrp="1"/>
          </p:cNvSpPr>
          <p:nvPr>
            <p:ph idx="1"/>
          </p:nvPr>
        </p:nvSpPr>
        <p:spPr/>
        <p:txBody>
          <a:bodyPr/>
          <a:lstStyle/>
          <a:p>
            <a:pPr algn="just"/>
            <a:r>
              <a:rPr lang="es-CL" dirty="0"/>
              <a:t>Consiste en resumir diversos textos que tratan un mismo tema o temas relacionados. Esta técnica de reducción textual permite reunir los elementos esenciales de más de un texto para obtener un resumen coherente. No se trata de producir un resumen diferente de cada texto, sino uno solo que sintetice y relacione los textos iniciales. </a:t>
            </a:r>
          </a:p>
          <a:p>
            <a:pPr algn="just"/>
            <a:r>
              <a:rPr lang="es-CL" dirty="0"/>
              <a:t>La práctica de la síntesis es imprescindible en los trabajos académicos, donde debe demostrarse el conocimiento de diversas fuentes bibliográficas. </a:t>
            </a:r>
          </a:p>
        </p:txBody>
      </p:sp>
    </p:spTree>
    <p:extLst>
      <p:ext uri="{BB962C8B-B14F-4D97-AF65-F5344CB8AC3E}">
        <p14:creationId xmlns:p14="http://schemas.microsoft.com/office/powerpoint/2010/main" val="4284083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A2E9C3-EC3A-4CDE-A54C-29E2658DA347}"/>
              </a:ext>
            </a:extLst>
          </p:cNvPr>
          <p:cNvSpPr>
            <a:spLocks noGrp="1"/>
          </p:cNvSpPr>
          <p:nvPr>
            <p:ph type="title"/>
          </p:nvPr>
        </p:nvSpPr>
        <p:spPr/>
        <p:txBody>
          <a:bodyPr/>
          <a:lstStyle/>
          <a:p>
            <a:r>
              <a:rPr lang="es-CL" dirty="0"/>
              <a:t>Metodología </a:t>
            </a:r>
          </a:p>
        </p:txBody>
      </p:sp>
      <p:sp>
        <p:nvSpPr>
          <p:cNvPr id="3" name="Marcador de contenido 2">
            <a:extLst>
              <a:ext uri="{FF2B5EF4-FFF2-40B4-BE49-F238E27FC236}">
                <a16:creationId xmlns:a16="http://schemas.microsoft.com/office/drawing/2014/main" id="{6C3B7D8F-610F-420C-85B1-1C7508FE0828}"/>
              </a:ext>
            </a:extLst>
          </p:cNvPr>
          <p:cNvSpPr>
            <a:spLocks noGrp="1"/>
          </p:cNvSpPr>
          <p:nvPr>
            <p:ph idx="1"/>
          </p:nvPr>
        </p:nvSpPr>
        <p:spPr/>
        <p:txBody>
          <a:bodyPr/>
          <a:lstStyle/>
          <a:p>
            <a:r>
              <a:rPr lang="es-CL" dirty="0"/>
              <a:t>Para resumir un texto es recomendable seguir el siguiente proceso: </a:t>
            </a:r>
          </a:p>
          <a:p>
            <a:endParaRPr lang="es-CL" dirty="0"/>
          </a:p>
          <a:p>
            <a:pPr marL="514350" indent="-514350">
              <a:buAutoNum type="arabicPeriod"/>
            </a:pPr>
            <a:r>
              <a:rPr lang="es-CL" dirty="0"/>
              <a:t>Análisis del contexto: conviene determinar su destinatario, concretar los propósitos de la reducción y escoger el tipo de resumen más adecuado. </a:t>
            </a:r>
          </a:p>
        </p:txBody>
      </p:sp>
    </p:spTree>
    <p:extLst>
      <p:ext uri="{BB962C8B-B14F-4D97-AF65-F5344CB8AC3E}">
        <p14:creationId xmlns:p14="http://schemas.microsoft.com/office/powerpoint/2010/main" val="1654574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7E795C9-3C51-4C1B-A7DC-7A82D1931A3D}"/>
              </a:ext>
            </a:extLst>
          </p:cNvPr>
          <p:cNvSpPr>
            <a:spLocks noGrp="1"/>
          </p:cNvSpPr>
          <p:nvPr>
            <p:ph idx="1"/>
          </p:nvPr>
        </p:nvSpPr>
        <p:spPr>
          <a:xfrm>
            <a:off x="628650" y="971550"/>
            <a:ext cx="7886700" cy="5205413"/>
          </a:xfrm>
        </p:spPr>
        <p:txBody>
          <a:bodyPr>
            <a:normAutofit lnSpcReduction="10000"/>
          </a:bodyPr>
          <a:lstStyle/>
          <a:p>
            <a:pPr marL="0" indent="0">
              <a:buNone/>
            </a:pPr>
            <a:r>
              <a:rPr lang="es-CL" dirty="0"/>
              <a:t>2. Comprensión del original y selección de los datos: consiste en comprender el texto original y distinguir los aspectos verdaderamente significativos. Se puede marcar el texto: subrayarlo, identificar las partes que lo componen, etc. </a:t>
            </a:r>
          </a:p>
          <a:p>
            <a:pPr marL="0" indent="0">
              <a:buNone/>
            </a:pPr>
            <a:endParaRPr lang="es-CL" dirty="0"/>
          </a:p>
          <a:p>
            <a:pPr marL="0" indent="0">
              <a:buNone/>
            </a:pPr>
            <a:r>
              <a:rPr lang="es-CL" dirty="0"/>
              <a:t>3. La estructura del texto: descubrir el plan del texto, su articulación lógica. Para ello, observar la disposición del texto en párrafos, teniendo en cuenta que cada párrafo desarrolla una idea central y unos aspectos relacionados con ella. Todas estas cuestiones se tendrían que reflejar en el diseño de un esquema, como paso previo a la redacción final del resumen. </a:t>
            </a:r>
          </a:p>
          <a:p>
            <a:endParaRPr lang="es-CL" dirty="0"/>
          </a:p>
        </p:txBody>
      </p:sp>
    </p:spTree>
    <p:extLst>
      <p:ext uri="{BB962C8B-B14F-4D97-AF65-F5344CB8AC3E}">
        <p14:creationId xmlns:p14="http://schemas.microsoft.com/office/powerpoint/2010/main" val="3935771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7E795C9-3C51-4C1B-A7DC-7A82D1931A3D}"/>
              </a:ext>
            </a:extLst>
          </p:cNvPr>
          <p:cNvSpPr>
            <a:spLocks noGrp="1"/>
          </p:cNvSpPr>
          <p:nvPr>
            <p:ph idx="1"/>
          </p:nvPr>
        </p:nvSpPr>
        <p:spPr>
          <a:xfrm>
            <a:off x="628650" y="2095500"/>
            <a:ext cx="7886700" cy="4081463"/>
          </a:xfrm>
        </p:spPr>
        <p:txBody>
          <a:bodyPr>
            <a:normAutofit/>
          </a:bodyPr>
          <a:lstStyle/>
          <a:p>
            <a:pPr marL="0" indent="0">
              <a:buNone/>
            </a:pPr>
            <a:r>
              <a:rPr lang="es-CL" dirty="0"/>
              <a:t>4. Textualización: consiste en redactar el resumen, de acuerdo con los criterios marcados en la fase inicial de análisis del contexto y aplicando las diversas operaciones de reducción. No hay normas fijas, pero la extensión del resumen debe suponer alrededor de la quinta parte del texto base. </a:t>
            </a:r>
          </a:p>
          <a:p>
            <a:pPr marL="0" indent="0">
              <a:buNone/>
            </a:pPr>
            <a:endParaRPr lang="es-CL" dirty="0"/>
          </a:p>
        </p:txBody>
      </p:sp>
    </p:spTree>
    <p:extLst>
      <p:ext uri="{BB962C8B-B14F-4D97-AF65-F5344CB8AC3E}">
        <p14:creationId xmlns:p14="http://schemas.microsoft.com/office/powerpoint/2010/main" val="3571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7E795C9-3C51-4C1B-A7DC-7A82D1931A3D}"/>
              </a:ext>
            </a:extLst>
          </p:cNvPr>
          <p:cNvSpPr>
            <a:spLocks noGrp="1"/>
          </p:cNvSpPr>
          <p:nvPr>
            <p:ph idx="1"/>
          </p:nvPr>
        </p:nvSpPr>
        <p:spPr>
          <a:xfrm>
            <a:off x="361950" y="1257300"/>
            <a:ext cx="8153400" cy="4919663"/>
          </a:xfrm>
        </p:spPr>
        <p:txBody>
          <a:bodyPr>
            <a:normAutofit/>
          </a:bodyPr>
          <a:lstStyle/>
          <a:p>
            <a:pPr marL="0" indent="0">
              <a:buNone/>
            </a:pPr>
            <a:r>
              <a:rPr lang="es-CL" dirty="0"/>
              <a:t>4. Textualización: consiste en redactar el resumen, de acuerdo con los criterios marcados en la fase inicial de análisis del contexto y aplicando las diversas operaciones de reducción. No hay normas fijas, pero la extensión del resumen debe suponer alrededor de la quinta parte del texto base. </a:t>
            </a:r>
          </a:p>
          <a:p>
            <a:pPr marL="0" indent="0">
              <a:buNone/>
            </a:pPr>
            <a:endParaRPr lang="es-CL" dirty="0"/>
          </a:p>
        </p:txBody>
      </p:sp>
    </p:spTree>
    <p:extLst>
      <p:ext uri="{BB962C8B-B14F-4D97-AF65-F5344CB8AC3E}">
        <p14:creationId xmlns:p14="http://schemas.microsoft.com/office/powerpoint/2010/main" val="3318955399"/>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8E22F0A6FDBDB54FB877B46FF351CF7F" ma:contentTypeVersion="7" ma:contentTypeDescription="Crear nuevo documento." ma:contentTypeScope="" ma:versionID="e3e9b0b9704db7f0809e049e0050ceb1">
  <xsd:schema xmlns:xsd="http://www.w3.org/2001/XMLSchema" xmlns:xs="http://www.w3.org/2001/XMLSchema" xmlns:p="http://schemas.microsoft.com/office/2006/metadata/properties" xmlns:ns2="337d8e5a-5fad-4592-b169-3524bbd1e443" targetNamespace="http://schemas.microsoft.com/office/2006/metadata/properties" ma:root="true" ma:fieldsID="97dd17233932778ccc2a7126b19faa4f" ns2:_="">
    <xsd:import namespace="337d8e5a-5fad-4592-b169-3524bbd1e44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7d8e5a-5fad-4592-b169-3524bbd1e4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1135DE6-0ACB-4B28-8F07-0526467705FF}"/>
</file>

<file path=customXml/itemProps2.xml><?xml version="1.0" encoding="utf-8"?>
<ds:datastoreItem xmlns:ds="http://schemas.openxmlformats.org/officeDocument/2006/customXml" ds:itemID="{A09F2FE2-684B-4532-A83A-C3120061273B}"/>
</file>

<file path=customXml/itemProps3.xml><?xml version="1.0" encoding="utf-8"?>
<ds:datastoreItem xmlns:ds="http://schemas.openxmlformats.org/officeDocument/2006/customXml" ds:itemID="{72FB81B0-A2A3-456B-B4E3-BC87A2184E11}"/>
</file>

<file path=docProps/app.xml><?xml version="1.0" encoding="utf-8"?>
<Properties xmlns="http://schemas.openxmlformats.org/officeDocument/2006/extended-properties" xmlns:vt="http://schemas.openxmlformats.org/officeDocument/2006/docPropsVTypes">
  <Template>Office Theme</Template>
  <TotalTime>1796</TotalTime>
  <Words>868</Words>
  <Application>Microsoft Office PowerPoint</Application>
  <PresentationFormat>Presentación en pantalla (4:3)</PresentationFormat>
  <Paragraphs>77</Paragraphs>
  <Slides>20</Slides>
  <Notes>20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20</vt:i4>
      </vt:variant>
    </vt:vector>
  </HeadingPairs>
  <TitlesOfParts>
    <vt:vector size="24" baseType="lpstr">
      <vt:lpstr>Arial</vt:lpstr>
      <vt:lpstr>Calibri</vt:lpstr>
      <vt:lpstr>Calibri Light</vt:lpstr>
      <vt:lpstr>Tema de Office</vt:lpstr>
      <vt:lpstr>Presentación de PowerPoint</vt:lpstr>
      <vt:lpstr>El resumen </vt:lpstr>
      <vt:lpstr>Tipos de resumen </vt:lpstr>
      <vt:lpstr>Presentación de PowerPoint</vt:lpstr>
      <vt:lpstr>La síntesis  </vt:lpstr>
      <vt:lpstr>Metodología </vt:lpstr>
      <vt:lpstr>Presentación de PowerPoint</vt:lpstr>
      <vt:lpstr>Presentación de PowerPoint</vt:lpstr>
      <vt:lpstr>Presentación de PowerPoint</vt:lpstr>
      <vt:lpstr>Operaciones de reducción </vt:lpstr>
      <vt:lpstr>Suprimir </vt:lpstr>
      <vt:lpstr>Suprimir </vt:lpstr>
      <vt:lpstr>Condensar  </vt:lpstr>
      <vt:lpstr>Condensar  </vt:lpstr>
      <vt:lpstr>Unir  </vt:lpstr>
      <vt:lpstr>Unir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USUARIO</cp:lastModifiedBy>
  <cp:revision>69</cp:revision>
  <dcterms:created xsi:type="dcterms:W3CDTF">2019-09-12T20:33:52Z</dcterms:created>
  <dcterms:modified xsi:type="dcterms:W3CDTF">2020-03-09T18:53:34Z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0x0101008E22F0A6FDBDB54FB877B46FF351CF7F</vt:lpwstr>
  </property>
</Properties>
</file>